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79" r:id="rId2"/>
    <p:sldId id="256" r:id="rId3"/>
    <p:sldId id="258" r:id="rId4"/>
    <p:sldId id="280" r:id="rId5"/>
    <p:sldId id="271" r:id="rId6"/>
    <p:sldId id="259" r:id="rId7"/>
    <p:sldId id="263" r:id="rId8"/>
    <p:sldId id="264" r:id="rId9"/>
    <p:sldId id="287" r:id="rId10"/>
    <p:sldId id="265" r:id="rId11"/>
    <p:sldId id="266" r:id="rId12"/>
    <p:sldId id="281" r:id="rId13"/>
    <p:sldId id="288" r:id="rId14"/>
    <p:sldId id="267" r:id="rId15"/>
    <p:sldId id="283" r:id="rId16"/>
    <p:sldId id="286" r:id="rId17"/>
    <p:sldId id="272" r:id="rId18"/>
    <p:sldId id="273" r:id="rId19"/>
    <p:sldId id="289" r:id="rId20"/>
    <p:sldId id="274" r:id="rId21"/>
    <p:sldId id="290" r:id="rId22"/>
    <p:sldId id="278" r:id="rId23"/>
    <p:sldId id="275" r:id="rId24"/>
    <p:sldId id="276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2"/>
    <p:restoredTop sz="94755"/>
  </p:normalViewPr>
  <p:slideViewPr>
    <p:cSldViewPr snapToGrid="0" snapToObjects="1">
      <p:cViewPr varScale="1">
        <p:scale>
          <a:sx n="121" d="100"/>
          <a:sy n="121" d="100"/>
        </p:scale>
        <p:origin x="5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0270A-7094-5D4B-B8FF-526137727798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8A46D5-1A88-B54F-A0D0-7DE53AC63A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2441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8A46D5-1A88-B54F-A0D0-7DE53AC63AD7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7506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5B7BCC-EC7E-894A-AB89-BCCC534D4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C5825EE-8F7E-244D-ACDC-827AB2B938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81A8A9-1A53-4142-9DC8-76CFFABD0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1AC682-CA2A-7F40-B057-3362447C5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D285D5-6A3F-C842-B153-34B39F473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4865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C673A8-A77D-6745-92E9-7E59F8A96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9DF53AB-CB7D-1D45-9D9E-53BF11503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7B372C-FF79-E74F-B3F0-5B32C5812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17852A-056D-CB45-8647-3A16FC76C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47693B-01BE-D54A-B8C8-C2556BF63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8923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64340CA-8E7C-6F44-A2B1-59609C8B43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5CFCE2B-E265-E045-B9C8-5BEF02A36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00BBE7-4E40-2347-A761-4619F1A31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5711D3-5211-EB44-84D0-2637CF92F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172299-11BA-7143-B22F-30BCE0E73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5079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85B441-35E2-7C4F-A33E-D66F356B4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A1FA97-EF47-5949-85E3-CEEA01DA1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B8CFD6-8D15-BB4F-BD50-A677F98DF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CE5069-2460-1D48-AEB7-5D54F8CAC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EA77EB-F7A0-894A-876F-6A4799206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9539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4208FC-E3DD-624B-B1CE-BD754FA37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18CD9A-8618-7A4D-A235-CC9852713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EC04B4-8AA9-AD46-9950-CC8BBB294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C11C91-4C98-EE40-8C08-06E16A02C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26AA04-275A-5B46-9D3C-7A1147F70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087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32B5F0-7009-6447-9C4E-C4DA148B1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78B166-EAE9-334A-BDFF-E718E03F8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E202D5-5AF0-0E44-81FB-D02FF6DCE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8C5368-19D0-5F49-B0D7-7688C96D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8DD53E9-7BAD-9445-AE5C-7B08840A3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CDB5E29-D708-3C43-91F3-16650A9F2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426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4C1DEF-082A-A04A-A939-857250D5D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61BA29-5ADD-0A48-A281-4DF321556A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A222D85-64A8-924E-AB46-6CA8F7281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02FD14B-4BDB-014C-96E9-95FD026C6C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DCEA56F-D907-0A4F-A67E-2108A98A7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7F8C5B-C94B-9145-8AE4-9A35B1619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F254A6B-B6D8-C74F-9713-9B879232A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0A6BC91-1853-634B-BA08-07B2D5931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8295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1A7968-2539-4047-AB83-1E13A63D2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89C8B3E-AA15-734F-9764-DE301E307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FD943D3-1011-024D-9422-DE0E43F3E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D4E20ED-66C1-0142-85D3-6BA68D56E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7604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FBF654C-9BE2-BB47-828C-5438F9A44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41B72FB-1AB0-FB4E-8E0A-8CD22ED89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71B172-D90E-864B-8921-5E2BDBDC2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4495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FE524D-9A9B-5F42-80C0-2513BCF82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9006BC-2416-4B42-89A6-D3033ECF0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20048FE-F657-AE4B-9938-DB70338B20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08D44E-604F-0E48-82CE-8EFA2F043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1B77EC-C303-6647-9EBD-15E9A9AFF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7B318F-07F5-B147-A5BB-63C80ADE4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26765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A94D80-3EB5-B746-BEA1-59C7DE3B8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87355D6-2873-5F4D-9A64-AB0EFC7027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173FA0-9842-4B40-AC2F-4C40DDF265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0815478-ACE1-8E4D-86FB-25D2467D2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7F718B-9018-5F42-BC0E-1C5AC9B13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565EEF-D4B1-CC48-84F1-951F6D6EE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7002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441F3C4-8879-9C41-8BC7-67D9C89AB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81AC29-5586-B447-8BD1-86B33501A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E0A397-2078-7A4C-A534-EF3FA2740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0A745-2390-634E-8917-006ECB3F2519}" type="datetimeFigureOut">
              <a:rPr kumimoji="1" lang="zh-CN" altLang="en-US" smtClean="0"/>
              <a:t>2021/11/27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CB5168-17CE-8E45-B041-FCEEB98D19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9C4E99-C9A0-2C4A-A425-BEF641EDC9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507105-9DDE-0245-850C-AC5DEABB458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0416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1F8446-1EF5-534E-A450-739EA5B09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372" y="1751888"/>
            <a:ext cx="8725256" cy="2312856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6600" dirty="0"/>
              <a:t>Event Extraction</a:t>
            </a:r>
            <a:endParaRPr kumimoji="1" lang="zh-CN" altLang="en-US" sz="6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58EC54E-8277-9841-9EC6-B87B06996EC9}"/>
              </a:ext>
            </a:extLst>
          </p:cNvPr>
          <p:cNvSpPr txBox="1"/>
          <p:nvPr/>
        </p:nvSpPr>
        <p:spPr>
          <a:xfrm>
            <a:off x="6956277" y="4426721"/>
            <a:ext cx="3802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主讲人：余子健</a:t>
            </a:r>
            <a:endParaRPr kumimoji="1" lang="en-US" altLang="zh-CN" dirty="0"/>
          </a:p>
          <a:p>
            <a:r>
              <a:rPr kumimoji="1" lang="en-US" altLang="zh-CN" dirty="0"/>
              <a:t>     11</a:t>
            </a:r>
            <a:r>
              <a:rPr kumimoji="1" lang="zh-CN" altLang="en-US" dirty="0"/>
              <a:t>月</a:t>
            </a:r>
            <a:r>
              <a:rPr kumimoji="1" lang="en-US" altLang="zh-CN" dirty="0"/>
              <a:t>23</a:t>
            </a:r>
            <a:r>
              <a:rPr kumimoji="1" lang="zh-CN" altLang="en-US" dirty="0"/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580446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8AB66B-6A3C-5C49-B207-35F631DBD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8604" y="1001229"/>
            <a:ext cx="9014792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" altLang="zh-CN" sz="5300" dirty="0"/>
              <a:t>Extending from Sentence-Level to Document-Level </a:t>
            </a:r>
            <a:br>
              <a:rPr lang="en" altLang="zh-CN" dirty="0">
                <a:effectLst/>
              </a:rPr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6DC431-E752-BB46-A83C-DAEA5E396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0931" y="3145389"/>
            <a:ext cx="10515600" cy="4351338"/>
          </a:xfrm>
        </p:spPr>
        <p:txBody>
          <a:bodyPr/>
          <a:lstStyle/>
          <a:p>
            <a:r>
              <a:rPr lang="en" altLang="zh-CN" sz="3600" dirty="0">
                <a:solidFill>
                  <a:srgbClr val="FF0000"/>
                </a:solidFill>
              </a:rPr>
              <a:t>Argument Linking for Document-level IE </a:t>
            </a:r>
            <a:endParaRPr lang="en" altLang="zh-CN" sz="3600" dirty="0">
              <a:solidFill>
                <a:srgbClr val="FF0000"/>
              </a:solidFill>
              <a:effectLst/>
            </a:endParaRPr>
          </a:p>
          <a:p>
            <a:r>
              <a:rPr lang="en" altLang="zh-CN" sz="3600" dirty="0"/>
              <a:t>QA-based Event Extraction </a:t>
            </a:r>
          </a:p>
        </p:txBody>
      </p:sp>
    </p:spTree>
    <p:extLst>
      <p:ext uri="{BB962C8B-B14F-4D97-AF65-F5344CB8AC3E}">
        <p14:creationId xmlns:p14="http://schemas.microsoft.com/office/powerpoint/2010/main" val="59034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054781-046B-F442-9957-1F6ADC611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Argument Linking for Document-level IE </a:t>
            </a:r>
            <a:br>
              <a:rPr lang="en" altLang="zh-CN" dirty="0">
                <a:effectLst/>
              </a:rPr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A5703-20C1-F648-9746-89996450A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altLang="zh-CN" dirty="0"/>
              <a:t>Implicit arguments linked to explicit mentions in text </a:t>
            </a:r>
            <a:endParaRPr lang="en" altLang="zh-CN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CN" dirty="0"/>
              <a:t>Representations: Learn span representations for each trigger span and candidate argument span </a:t>
            </a:r>
            <a:endParaRPr lang="en" altLang="zh-CN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CN" dirty="0"/>
              <a:t>Prune: For each trigger, prune to top-K candidate arguments </a:t>
            </a:r>
            <a:endParaRPr lang="en" altLang="zh-CN" dirty="0">
              <a:effectLst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CN" dirty="0"/>
              <a:t>Linking score: Score representations of implicit arguments with representations of explicit arguments.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5804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71A0DC1-84AF-7348-8592-E979E24DD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667026"/>
            <a:ext cx="10528300" cy="53848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A8867AD-19A5-FF43-AADA-D57D4129EBF5}"/>
              </a:ext>
            </a:extLst>
          </p:cNvPr>
          <p:cNvSpPr txBox="1"/>
          <p:nvPr/>
        </p:nvSpPr>
        <p:spPr>
          <a:xfrm>
            <a:off x="1260503" y="6219090"/>
            <a:ext cx="10451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>
                <a:highlight>
                  <a:srgbClr val="FFFF00"/>
                </a:highlight>
              </a:rPr>
              <a:t>Sha Li, Heng Ji, Jiawei Han. “Document-Level Argument Extraction by Conditional Generation”. NAACL. 2021.</a:t>
            </a:r>
            <a:endParaRPr kumimoji="1" lang="zh-CN" alt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70047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8AB66B-6A3C-5C49-B207-35F631DBD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8604" y="1001229"/>
            <a:ext cx="9014792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" altLang="zh-CN" sz="5300" dirty="0"/>
              <a:t>Extending from Sentence-Level to Document-Level </a:t>
            </a:r>
            <a:br>
              <a:rPr lang="en" altLang="zh-CN" dirty="0">
                <a:effectLst/>
              </a:rPr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6DC431-E752-BB46-A83C-DAEA5E396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0931" y="3145389"/>
            <a:ext cx="10515600" cy="4351338"/>
          </a:xfrm>
        </p:spPr>
        <p:txBody>
          <a:bodyPr/>
          <a:lstStyle/>
          <a:p>
            <a:r>
              <a:rPr lang="en" altLang="zh-CN" sz="3600" dirty="0"/>
              <a:t>Argument Linking for Document-level IE </a:t>
            </a:r>
            <a:endParaRPr lang="en" altLang="zh-CN" sz="3600" dirty="0">
              <a:effectLst/>
            </a:endParaRPr>
          </a:p>
          <a:p>
            <a:r>
              <a:rPr lang="en" altLang="zh-CN" sz="3600" dirty="0">
                <a:solidFill>
                  <a:srgbClr val="FF0000"/>
                </a:solidFill>
              </a:rPr>
              <a:t>QA-based Event Extraction </a:t>
            </a:r>
          </a:p>
        </p:txBody>
      </p:sp>
    </p:spTree>
    <p:extLst>
      <p:ext uri="{BB962C8B-B14F-4D97-AF65-F5344CB8AC3E}">
        <p14:creationId xmlns:p14="http://schemas.microsoft.com/office/powerpoint/2010/main" val="3648929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FE4616-26DD-B14D-9AC7-167702E1B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QA-based Event Extraction </a:t>
            </a:r>
            <a:br>
              <a:rPr lang="en" altLang="zh-CN" dirty="0">
                <a:effectLst/>
              </a:rPr>
            </a:b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8D66124-0633-2147-B778-16903A55E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628" y="1746250"/>
            <a:ext cx="9182100" cy="33655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1DA8B1B-F015-2041-8B49-5059C56DB3B9}"/>
              </a:ext>
            </a:extLst>
          </p:cNvPr>
          <p:cNvSpPr txBox="1"/>
          <p:nvPr/>
        </p:nvSpPr>
        <p:spPr>
          <a:xfrm>
            <a:off x="1260503" y="6219090"/>
            <a:ext cx="10451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>
                <a:highlight>
                  <a:srgbClr val="FFFF00"/>
                </a:highlight>
              </a:rPr>
              <a:t>Jian Liu, et al. "Event extraction as machine reading comprehension.". EMNLP. 2020.</a:t>
            </a:r>
            <a:endParaRPr kumimoji="1" lang="zh-CN" alt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49474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FE4616-26DD-B14D-9AC7-167702E1B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QA-based Event Extraction </a:t>
            </a:r>
            <a:br>
              <a:rPr lang="en" altLang="zh-CN" dirty="0">
                <a:effectLst/>
              </a:rPr>
            </a:b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855A82F-6F84-7D4E-AC6E-41377F628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13830"/>
            <a:ext cx="12192000" cy="396948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625DD69-8434-9440-99B9-FA5C26B9227F}"/>
              </a:ext>
            </a:extLst>
          </p:cNvPr>
          <p:cNvSpPr txBox="1"/>
          <p:nvPr/>
        </p:nvSpPr>
        <p:spPr>
          <a:xfrm>
            <a:off x="1260503" y="6219090"/>
            <a:ext cx="10451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 err="1">
                <a:highlight>
                  <a:srgbClr val="FFFF00"/>
                </a:highlight>
              </a:rPr>
              <a:t>Yunmo</a:t>
            </a:r>
            <a:r>
              <a:rPr lang="en" altLang="zh-CN" sz="1400" dirty="0">
                <a:highlight>
                  <a:srgbClr val="FFFF00"/>
                </a:highlight>
              </a:rPr>
              <a:t> Chen, </a:t>
            </a:r>
            <a:r>
              <a:rPr lang="en" altLang="zh-CN" sz="1400" dirty="0" err="1">
                <a:highlight>
                  <a:srgbClr val="FFFF00"/>
                </a:highlight>
              </a:rPr>
              <a:t>Tongfei</a:t>
            </a:r>
            <a:r>
              <a:rPr lang="en" altLang="zh-CN" sz="1400" dirty="0">
                <a:highlight>
                  <a:srgbClr val="FFFF00"/>
                </a:highlight>
              </a:rPr>
              <a:t> Chen, Seth Ebner, Aaron Steven White, and Benjamin Van </a:t>
            </a:r>
            <a:r>
              <a:rPr lang="en" altLang="zh-CN" sz="1400" dirty="0" err="1">
                <a:highlight>
                  <a:srgbClr val="FFFF00"/>
                </a:highlight>
              </a:rPr>
              <a:t>Durme</a:t>
            </a:r>
            <a:r>
              <a:rPr lang="en" altLang="zh-CN" sz="1400" dirty="0">
                <a:highlight>
                  <a:srgbClr val="FFFF00"/>
                </a:highlight>
              </a:rPr>
              <a:t>. "Reading the manual: Event extraction as definition comprehension." ACL Workshop SPNLP. 2020.</a:t>
            </a:r>
            <a:endParaRPr kumimoji="1" lang="zh-CN" alt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0103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121124-FFF8-D448-B38B-2BEDC641C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4892"/>
            <a:ext cx="9144000" cy="1154389"/>
          </a:xfrm>
        </p:spPr>
        <p:txBody>
          <a:bodyPr/>
          <a:lstStyle/>
          <a:p>
            <a:r>
              <a:rPr kumimoji="1" lang="en-US" altLang="zh-CN" dirty="0"/>
              <a:t>Challenge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0393DB-2116-504A-8988-418ACFA9BD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50315"/>
            <a:ext cx="9144000" cy="3812553"/>
          </a:xfrm>
        </p:spPr>
        <p:txBody>
          <a:bodyPr>
            <a:noAutofit/>
          </a:bodyPr>
          <a:lstStyle/>
          <a:p>
            <a:pPr algn="l"/>
            <a:r>
              <a:rPr kumimoji="1" lang="en" altLang="zh-CN" sz="3600" dirty="0"/>
              <a:t>How to improve portability?</a:t>
            </a:r>
          </a:p>
          <a:p>
            <a:pPr algn="l"/>
            <a:endParaRPr kumimoji="1" lang="en" altLang="zh-CN" sz="3600" dirty="0"/>
          </a:p>
          <a:p>
            <a:pPr marL="457200" indent="-457200" algn="l">
              <a:buFont typeface="Wingdings" pitchFamily="2" charset="2"/>
              <a:buChar char="l"/>
            </a:pPr>
            <a:r>
              <a:rPr kumimoji="1" lang="en" altLang="zh-CN" sz="2800" dirty="0">
                <a:solidFill>
                  <a:srgbClr val="FF0000"/>
                </a:solidFill>
              </a:rPr>
              <a:t>cross-domain</a:t>
            </a:r>
          </a:p>
          <a:p>
            <a:pPr marL="457200" indent="-457200" algn="l">
              <a:buFont typeface="Wingdings" pitchFamily="2" charset="2"/>
              <a:buChar char="l"/>
            </a:pPr>
            <a:r>
              <a:rPr kumimoji="1" lang="en" altLang="zh-CN" sz="2800" dirty="0"/>
              <a:t>cross-lingual</a:t>
            </a:r>
          </a:p>
          <a:p>
            <a:pPr marL="457200" indent="-457200" algn="l">
              <a:buFont typeface="Wingdings" pitchFamily="2" charset="2"/>
              <a:buChar char="l"/>
            </a:pPr>
            <a:r>
              <a:rPr kumimoji="1" lang="en" altLang="zh-CN" sz="2800" dirty="0"/>
              <a:t>cross-media</a:t>
            </a:r>
          </a:p>
          <a:p>
            <a:pPr marL="457200" indent="-457200" algn="l">
              <a:buFont typeface="+mj-lt"/>
              <a:buAutoNum type="arabicPeriod"/>
            </a:pPr>
            <a:endParaRPr kumimoji="1" lang="en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5601029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3B66B7-B5B8-594E-B47C-D55A270C9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1301"/>
            <a:ext cx="10515600" cy="1325563"/>
          </a:xfrm>
        </p:spPr>
        <p:txBody>
          <a:bodyPr>
            <a:normAutofit/>
          </a:bodyPr>
          <a:lstStyle/>
          <a:p>
            <a:r>
              <a:rPr lang="en" altLang="zh-CN" dirty="0"/>
              <a:t>Building a shared representation (semantic common space) 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9733B63-F601-5344-B5EF-084052571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6864"/>
            <a:ext cx="12192000" cy="463211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7EB1464-B45A-B14F-9C6B-2620C0A8A528}"/>
              </a:ext>
            </a:extLst>
          </p:cNvPr>
          <p:cNvSpPr txBox="1"/>
          <p:nvPr/>
        </p:nvSpPr>
        <p:spPr>
          <a:xfrm>
            <a:off x="1260503" y="6219090"/>
            <a:ext cx="10451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 err="1">
                <a:highlight>
                  <a:srgbClr val="FFFF00"/>
                </a:highlight>
              </a:rPr>
              <a:t>Lifu</a:t>
            </a:r>
            <a:r>
              <a:rPr lang="en" altLang="zh-CN" sz="1400" dirty="0">
                <a:highlight>
                  <a:srgbClr val="FFFF00"/>
                </a:highlight>
              </a:rPr>
              <a:t> Huang, Heng Ji, </a:t>
            </a:r>
            <a:r>
              <a:rPr lang="en" altLang="zh-CN" sz="1400" dirty="0" err="1">
                <a:highlight>
                  <a:srgbClr val="FFFF00"/>
                </a:highlight>
              </a:rPr>
              <a:t>Kyunghyun</a:t>
            </a:r>
            <a:r>
              <a:rPr lang="en" altLang="zh-CN" sz="1400" dirty="0">
                <a:highlight>
                  <a:srgbClr val="FFFF00"/>
                </a:highlight>
              </a:rPr>
              <a:t> Cho, </a:t>
            </a:r>
            <a:r>
              <a:rPr lang="en" altLang="zh-CN" sz="1400" dirty="0" err="1">
                <a:highlight>
                  <a:srgbClr val="FFFF00"/>
                </a:highlight>
              </a:rPr>
              <a:t>Ido</a:t>
            </a:r>
            <a:r>
              <a:rPr lang="en" altLang="zh-CN" sz="1400" dirty="0">
                <a:highlight>
                  <a:srgbClr val="FFFF00"/>
                </a:highlight>
              </a:rPr>
              <a:t> Dagan, Sebastian Riedel and Clare Voss. 2018. “Zero-shot transfer learning for event extraction”. ACL. 2018.</a:t>
            </a:r>
            <a:endParaRPr kumimoji="1" lang="zh-CN" alt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36786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C8796F-0A96-D349-8581-68A5E56D1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858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" altLang="zh-CN" dirty="0"/>
              <a:t>Contrastive Pre-training for Event Extraction (CLEVE) </a:t>
            </a:r>
            <a:br>
              <a:rPr lang="en" altLang="zh-CN" dirty="0">
                <a:effectLst/>
              </a:rPr>
            </a:b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F8D7043-CEA2-904A-A66A-755DF18C16F3}"/>
              </a:ext>
            </a:extLst>
          </p:cNvPr>
          <p:cNvSpPr txBox="1"/>
          <p:nvPr/>
        </p:nvSpPr>
        <p:spPr>
          <a:xfrm>
            <a:off x="1983337" y="2378147"/>
            <a:ext cx="8784364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800" dirty="0"/>
              <a:t>To train a more structure-aware common space with large-scale dataset, contrastive learning is proposed to represent the words of the same events closer than those unrelated words; Graph contrastive pre- training to learn event structure representations on event related AMR structures </a:t>
            </a:r>
            <a:endParaRPr lang="en" altLang="zh-CN" sz="2800" dirty="0">
              <a:effectLst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0667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121124-FFF8-D448-B38B-2BEDC641C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4892"/>
            <a:ext cx="9144000" cy="1154389"/>
          </a:xfrm>
        </p:spPr>
        <p:txBody>
          <a:bodyPr/>
          <a:lstStyle/>
          <a:p>
            <a:r>
              <a:rPr kumimoji="1" lang="en-US" altLang="zh-CN" dirty="0"/>
              <a:t>Challenge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0393DB-2116-504A-8988-418ACFA9BD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50315"/>
            <a:ext cx="9144000" cy="3812553"/>
          </a:xfrm>
        </p:spPr>
        <p:txBody>
          <a:bodyPr>
            <a:noAutofit/>
          </a:bodyPr>
          <a:lstStyle/>
          <a:p>
            <a:pPr algn="l"/>
            <a:r>
              <a:rPr kumimoji="1" lang="en" altLang="zh-CN" sz="3600" dirty="0"/>
              <a:t>How to improve portability?</a:t>
            </a:r>
          </a:p>
          <a:p>
            <a:pPr algn="l"/>
            <a:endParaRPr kumimoji="1" lang="en" altLang="zh-CN" sz="3600" dirty="0"/>
          </a:p>
          <a:p>
            <a:pPr marL="457200" indent="-457200" algn="l">
              <a:buFont typeface="Wingdings" pitchFamily="2" charset="2"/>
              <a:buChar char="l"/>
            </a:pPr>
            <a:r>
              <a:rPr kumimoji="1" lang="en" altLang="zh-CN" sz="2800" dirty="0"/>
              <a:t>cross-domain</a:t>
            </a:r>
          </a:p>
          <a:p>
            <a:pPr marL="457200" indent="-457200" algn="l">
              <a:buFont typeface="Wingdings" pitchFamily="2" charset="2"/>
              <a:buChar char="l"/>
            </a:pPr>
            <a:r>
              <a:rPr kumimoji="1" lang="en" altLang="zh-CN" sz="2800" dirty="0">
                <a:solidFill>
                  <a:srgbClr val="FF0000"/>
                </a:solidFill>
              </a:rPr>
              <a:t>cross-lingual</a:t>
            </a:r>
          </a:p>
          <a:p>
            <a:pPr marL="457200" indent="-457200" algn="l">
              <a:buFont typeface="Wingdings" pitchFamily="2" charset="2"/>
              <a:buChar char="l"/>
            </a:pPr>
            <a:r>
              <a:rPr kumimoji="1" lang="en" altLang="zh-CN" sz="2800" dirty="0"/>
              <a:t>cross-media</a:t>
            </a:r>
          </a:p>
          <a:p>
            <a:pPr marL="457200" indent="-457200" algn="l">
              <a:buFont typeface="+mj-lt"/>
              <a:buAutoNum type="arabicPeriod"/>
            </a:pPr>
            <a:endParaRPr kumimoji="1" lang="en" altLang="zh-CN" sz="2000" dirty="0"/>
          </a:p>
        </p:txBody>
      </p:sp>
    </p:spTree>
    <p:extLst>
      <p:ext uri="{BB962C8B-B14F-4D97-AF65-F5344CB8AC3E}">
        <p14:creationId xmlns:p14="http://schemas.microsoft.com/office/powerpoint/2010/main" val="2202227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F5CD85B-E7B1-FC4B-AC8F-1CB86114BF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16309"/>
            <a:ext cx="9144000" cy="985424"/>
          </a:xfrm>
        </p:spPr>
        <p:txBody>
          <a:bodyPr/>
          <a:lstStyle/>
          <a:p>
            <a:r>
              <a:rPr kumimoji="1" lang="en-US" altLang="zh-CN" dirty="0"/>
              <a:t>What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</a:t>
            </a:r>
            <a:r>
              <a:rPr kumimoji="1" lang="zh-CN" altLang="en-US" dirty="0"/>
              <a:t> </a:t>
            </a:r>
            <a:r>
              <a:rPr kumimoji="1" lang="en-US" altLang="zh-CN" dirty="0"/>
              <a:t>event?</a:t>
            </a:r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F536CD3-45A3-6342-94DC-788653655215}"/>
              </a:ext>
            </a:extLst>
          </p:cNvPr>
          <p:cNvSpPr txBox="1"/>
          <p:nvPr/>
        </p:nvSpPr>
        <p:spPr>
          <a:xfrm>
            <a:off x="2006837" y="2756936"/>
            <a:ext cx="81783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1" i="1" dirty="0"/>
              <a:t>An event is a specific occurrence involving participants. An event is something that happens. An event can frequently be described as a change of state.</a:t>
            </a:r>
          </a:p>
          <a:p>
            <a:endParaRPr lang="en" altLang="zh-CN" b="1" i="1" dirty="0"/>
          </a:p>
          <a:p>
            <a:r>
              <a:rPr kumimoji="1" lang="zh-CN" altLang="en-US" dirty="0"/>
              <a:t>事件是涉及参与者的特定发生，事件是发生的事情，事件可以经常被描述为状态的改变。</a:t>
            </a:r>
          </a:p>
        </p:txBody>
      </p:sp>
    </p:spTree>
    <p:extLst>
      <p:ext uri="{BB962C8B-B14F-4D97-AF65-F5344CB8AC3E}">
        <p14:creationId xmlns:p14="http://schemas.microsoft.com/office/powerpoint/2010/main" val="23194772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A85951-61A0-3B4F-BB13-406D5B556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cross-lingual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4CC9C96-E5D3-F84A-9E7D-4BBCA6209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950" y="1974850"/>
            <a:ext cx="10198100" cy="29083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75BA54F-2A7F-C240-B08B-4563E2299A37}"/>
              </a:ext>
            </a:extLst>
          </p:cNvPr>
          <p:cNvSpPr txBox="1"/>
          <p:nvPr/>
        </p:nvSpPr>
        <p:spPr>
          <a:xfrm>
            <a:off x="1260503" y="6219090"/>
            <a:ext cx="10451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>
                <a:highlight>
                  <a:srgbClr val="FFFF00"/>
                </a:highlight>
              </a:rPr>
              <a:t>Pan, </a:t>
            </a:r>
            <a:r>
              <a:rPr lang="en" altLang="zh-CN" sz="1400" dirty="0" err="1">
                <a:highlight>
                  <a:srgbClr val="FFFF00"/>
                </a:highlight>
              </a:rPr>
              <a:t>Xiaoman</a:t>
            </a:r>
            <a:r>
              <a:rPr lang="en" altLang="zh-CN" sz="1400" dirty="0">
                <a:highlight>
                  <a:srgbClr val="FFFF00"/>
                </a:highlight>
              </a:rPr>
              <a:t>, et al. "Cross-lingual joint entity and word embedding to improve entity linking and parallel sentence mining." EMNLP Workshop </a:t>
            </a:r>
            <a:r>
              <a:rPr lang="en" altLang="zh-CN" sz="1400" dirty="0" err="1">
                <a:highlight>
                  <a:srgbClr val="FFFF00"/>
                </a:highlight>
              </a:rPr>
              <a:t>DeepLo</a:t>
            </a:r>
            <a:r>
              <a:rPr lang="en" altLang="zh-CN" sz="1400" dirty="0">
                <a:highlight>
                  <a:srgbClr val="FFFF00"/>
                </a:highlight>
              </a:rPr>
              <a:t>. 2019.</a:t>
            </a:r>
            <a:endParaRPr kumimoji="1" lang="zh-CN" alt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47381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121124-FFF8-D448-B38B-2BEDC641C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4892"/>
            <a:ext cx="9144000" cy="1154389"/>
          </a:xfrm>
        </p:spPr>
        <p:txBody>
          <a:bodyPr/>
          <a:lstStyle/>
          <a:p>
            <a:r>
              <a:rPr kumimoji="1" lang="en-US" altLang="zh-CN" dirty="0"/>
              <a:t>Challenge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0393DB-2116-504A-8988-418ACFA9BD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50315"/>
            <a:ext cx="9144000" cy="3812553"/>
          </a:xfrm>
        </p:spPr>
        <p:txBody>
          <a:bodyPr>
            <a:noAutofit/>
          </a:bodyPr>
          <a:lstStyle/>
          <a:p>
            <a:pPr algn="l"/>
            <a:r>
              <a:rPr kumimoji="1" lang="en" altLang="zh-CN" sz="3600" dirty="0"/>
              <a:t>How to improve portability?</a:t>
            </a:r>
          </a:p>
          <a:p>
            <a:pPr algn="l"/>
            <a:endParaRPr kumimoji="1" lang="en" altLang="zh-CN" sz="3600" dirty="0"/>
          </a:p>
          <a:p>
            <a:pPr marL="457200" indent="-457200" algn="l">
              <a:buFont typeface="Wingdings" pitchFamily="2" charset="2"/>
              <a:buChar char="l"/>
            </a:pPr>
            <a:r>
              <a:rPr kumimoji="1" lang="en" altLang="zh-CN" sz="2800" dirty="0"/>
              <a:t>cross-domain</a:t>
            </a:r>
          </a:p>
          <a:p>
            <a:pPr marL="457200" indent="-457200" algn="l">
              <a:buFont typeface="Wingdings" pitchFamily="2" charset="2"/>
              <a:buChar char="l"/>
            </a:pPr>
            <a:r>
              <a:rPr kumimoji="1" lang="en" altLang="zh-CN" sz="2800" dirty="0"/>
              <a:t>cross-lingual</a:t>
            </a:r>
          </a:p>
          <a:p>
            <a:pPr marL="457200" indent="-457200" algn="l">
              <a:buFont typeface="Wingdings" pitchFamily="2" charset="2"/>
              <a:buChar char="l"/>
            </a:pPr>
            <a:r>
              <a:rPr kumimoji="1" lang="en" altLang="zh-CN" sz="2800" dirty="0">
                <a:solidFill>
                  <a:srgbClr val="FF0000"/>
                </a:solidFill>
              </a:rPr>
              <a:t>cross-media</a:t>
            </a:r>
          </a:p>
          <a:p>
            <a:pPr marL="457200" indent="-457200" algn="l">
              <a:buFont typeface="+mj-lt"/>
              <a:buAutoNum type="arabicPeriod"/>
            </a:pPr>
            <a:endParaRPr kumimoji="1" lang="en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242101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077CC27-3915-2A49-BD54-9E5ABD2299B9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/>
              <a:t>Cross-media</a:t>
            </a:r>
            <a:endParaRPr kumimoji="1" lang="zh-CN" altLang="en-US" dirty="0"/>
          </a:p>
        </p:txBody>
      </p:sp>
      <p:pic>
        <p:nvPicPr>
          <p:cNvPr id="2049" name="Picture 1" descr="page46image54565792">
            <a:extLst>
              <a:ext uri="{FF2B5EF4-FFF2-40B4-BE49-F238E27FC236}">
                <a16:creationId xmlns:a16="http://schemas.microsoft.com/office/drawing/2014/main" id="{DF81BB5E-EDE9-704F-B6C8-C395E5665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40" y="1570934"/>
            <a:ext cx="12004719" cy="3716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BA7759A-0363-1546-8226-BA7CEF16783F}"/>
              </a:ext>
            </a:extLst>
          </p:cNvPr>
          <p:cNvSpPr txBox="1"/>
          <p:nvPr/>
        </p:nvSpPr>
        <p:spPr>
          <a:xfrm>
            <a:off x="1260503" y="6219090"/>
            <a:ext cx="10451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>
                <a:highlight>
                  <a:srgbClr val="FFFF00"/>
                </a:highlight>
              </a:rPr>
              <a:t>Sarah Pratt, Mark </a:t>
            </a:r>
            <a:r>
              <a:rPr lang="en" altLang="zh-CN" sz="1400" dirty="0" err="1">
                <a:highlight>
                  <a:srgbClr val="FFFF00"/>
                </a:highlight>
              </a:rPr>
              <a:t>Yatskar</a:t>
            </a:r>
            <a:r>
              <a:rPr lang="en" altLang="zh-CN" sz="1400" dirty="0">
                <a:highlight>
                  <a:srgbClr val="FFFF00"/>
                </a:highlight>
              </a:rPr>
              <a:t>, Luca </a:t>
            </a:r>
            <a:r>
              <a:rPr lang="en" altLang="zh-CN" sz="1400" dirty="0" err="1">
                <a:highlight>
                  <a:srgbClr val="FFFF00"/>
                </a:highlight>
              </a:rPr>
              <a:t>Weihs</a:t>
            </a:r>
            <a:r>
              <a:rPr lang="en" altLang="zh-CN" sz="1400" dirty="0">
                <a:highlight>
                  <a:srgbClr val="FFFF00"/>
                </a:highlight>
              </a:rPr>
              <a:t>, Ali Farhadi, Aniruddha </a:t>
            </a:r>
            <a:r>
              <a:rPr lang="en" altLang="zh-CN" sz="1400" dirty="0" err="1">
                <a:highlight>
                  <a:srgbClr val="FFFF00"/>
                </a:highlight>
              </a:rPr>
              <a:t>Kembhavi</a:t>
            </a:r>
            <a:r>
              <a:rPr lang="en" altLang="zh-CN" sz="1400" dirty="0">
                <a:highlight>
                  <a:srgbClr val="FFFF00"/>
                </a:highlight>
              </a:rPr>
              <a:t>. “Grounded Situation Recognition”. ECCV. 2020</a:t>
            </a:r>
            <a:endParaRPr kumimoji="1" lang="zh-CN" alt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106786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E0EEF4E-5DF8-D849-B503-AE3E082A0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83" y="120305"/>
            <a:ext cx="11486248" cy="638479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0DD5613-EFE3-704A-954A-10C6839D5006}"/>
              </a:ext>
            </a:extLst>
          </p:cNvPr>
          <p:cNvSpPr txBox="1"/>
          <p:nvPr/>
        </p:nvSpPr>
        <p:spPr>
          <a:xfrm>
            <a:off x="410910" y="6505097"/>
            <a:ext cx="11370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dirty="0">
                <a:highlight>
                  <a:srgbClr val="FFFF00"/>
                </a:highlight>
              </a:rPr>
              <a:t>Alireza </a:t>
            </a:r>
            <a:r>
              <a:rPr kumimoji="1" lang="en" altLang="zh-CN" dirty="0" err="1">
                <a:highlight>
                  <a:srgbClr val="FFFF00"/>
                </a:highlight>
              </a:rPr>
              <a:t>Zareian</a:t>
            </a:r>
            <a:r>
              <a:rPr kumimoji="1" lang="en" altLang="zh-CN" dirty="0">
                <a:highlight>
                  <a:srgbClr val="FFFF00"/>
                </a:highlight>
              </a:rPr>
              <a:t>, </a:t>
            </a:r>
            <a:r>
              <a:rPr kumimoji="1" lang="en" altLang="zh-CN" dirty="0" err="1">
                <a:highlight>
                  <a:srgbClr val="FFFF00"/>
                </a:highlight>
              </a:rPr>
              <a:t>Svebor</a:t>
            </a:r>
            <a:r>
              <a:rPr kumimoji="1" lang="en" altLang="zh-CN" dirty="0">
                <a:highlight>
                  <a:srgbClr val="FFFF00"/>
                </a:highlight>
              </a:rPr>
              <a:t> </a:t>
            </a:r>
            <a:r>
              <a:rPr kumimoji="1" lang="en" altLang="zh-CN" dirty="0" err="1">
                <a:highlight>
                  <a:srgbClr val="FFFF00"/>
                </a:highlight>
              </a:rPr>
              <a:t>Karaman</a:t>
            </a:r>
            <a:r>
              <a:rPr kumimoji="1" lang="en" altLang="zh-CN" dirty="0">
                <a:highlight>
                  <a:srgbClr val="FFFF00"/>
                </a:highlight>
              </a:rPr>
              <a:t>, Shih-Fu Chang. “Weakly Supervised Visual Semantic Parsing”. CVPR. 2020</a:t>
            </a:r>
            <a:endParaRPr kumimoji="1" lang="zh-CN" alt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1525936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EB59D19-4C09-D940-A8C4-DCDE561CBCB8}"/>
              </a:ext>
            </a:extLst>
          </p:cNvPr>
          <p:cNvSpPr txBox="1"/>
          <p:nvPr/>
        </p:nvSpPr>
        <p:spPr>
          <a:xfrm>
            <a:off x="4565374" y="2598003"/>
            <a:ext cx="30612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600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632266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121124-FFF8-D448-B38B-2BEDC641C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50235"/>
            <a:ext cx="9144000" cy="1057193"/>
          </a:xfrm>
        </p:spPr>
        <p:txBody>
          <a:bodyPr/>
          <a:lstStyle/>
          <a:p>
            <a:r>
              <a:rPr kumimoji="1" lang="en-US" altLang="zh-CN" dirty="0"/>
              <a:t>What is event extraction?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0393DB-2116-504A-8988-418ACFA9BD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218440"/>
          </a:xfrm>
        </p:spPr>
        <p:txBody>
          <a:bodyPr/>
          <a:lstStyle/>
          <a:p>
            <a:r>
              <a:rPr kumimoji="1" lang="en" altLang="zh-CN" dirty="0"/>
              <a:t>Extract structured information and knowledge from unstructured data of heterogeneous data types, in various domains, genres, languages, and data modalities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9418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18E4547-D319-BA40-86D3-ADF1215BA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312"/>
            <a:ext cx="12192000" cy="3595720"/>
          </a:xfrm>
          <a:prstGeom prst="rect">
            <a:avLst/>
          </a:prstGeom>
        </p:spPr>
      </p:pic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47A48789-11A1-2C4C-B51A-9C887AED1B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559197"/>
              </p:ext>
            </p:extLst>
          </p:nvPr>
        </p:nvGraphicFramePr>
        <p:xfrm>
          <a:off x="1277315" y="4197801"/>
          <a:ext cx="3548406" cy="17055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6302">
                  <a:extLst>
                    <a:ext uri="{9D8B030D-6E8A-4147-A177-3AD203B41FA5}">
                      <a16:colId xmlns:a16="http://schemas.microsoft.com/office/drawing/2014/main" val="1348497037"/>
                    </a:ext>
                  </a:extLst>
                </a:gridCol>
                <a:gridCol w="1239140">
                  <a:extLst>
                    <a:ext uri="{9D8B030D-6E8A-4147-A177-3AD203B41FA5}">
                      <a16:colId xmlns:a16="http://schemas.microsoft.com/office/drawing/2014/main" val="805417172"/>
                    </a:ext>
                  </a:extLst>
                </a:gridCol>
                <a:gridCol w="1392964">
                  <a:extLst>
                    <a:ext uri="{9D8B030D-6E8A-4147-A177-3AD203B41FA5}">
                      <a16:colId xmlns:a16="http://schemas.microsoft.com/office/drawing/2014/main" val="3065444654"/>
                    </a:ext>
                  </a:extLst>
                </a:gridCol>
              </a:tblGrid>
              <a:tr h="44927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trigger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role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argument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304046"/>
                  </a:ext>
                </a:extLst>
              </a:tr>
              <a:tr h="449273">
                <a:tc rowSpan="3"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held</a:t>
                      </a:r>
                    </a:p>
                    <a:p>
                      <a:pPr algn="ctr"/>
                      <a:r>
                        <a:rPr lang="en-US" altLang="zh-CN" dirty="0"/>
                        <a:t>(Meet)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place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Thailand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433693"/>
                  </a:ext>
                </a:extLst>
              </a:tr>
              <a:tr h="429908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2024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7429493"/>
                  </a:ext>
                </a:extLst>
              </a:tr>
              <a:tr h="377072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participant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participants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710317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C123F2A-C481-614B-8ADC-251FA47B94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0479990"/>
              </p:ext>
            </p:extLst>
          </p:nvPr>
        </p:nvGraphicFramePr>
        <p:xfrm>
          <a:off x="6264166" y="4197802"/>
          <a:ext cx="4403834" cy="17055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0731">
                  <a:extLst>
                    <a:ext uri="{9D8B030D-6E8A-4147-A177-3AD203B41FA5}">
                      <a16:colId xmlns:a16="http://schemas.microsoft.com/office/drawing/2014/main" val="1348497037"/>
                    </a:ext>
                  </a:extLst>
                </a:gridCol>
                <a:gridCol w="1429406">
                  <a:extLst>
                    <a:ext uri="{9D8B030D-6E8A-4147-A177-3AD203B41FA5}">
                      <a16:colId xmlns:a16="http://schemas.microsoft.com/office/drawing/2014/main" val="805417172"/>
                    </a:ext>
                  </a:extLst>
                </a:gridCol>
                <a:gridCol w="1723697">
                  <a:extLst>
                    <a:ext uri="{9D8B030D-6E8A-4147-A177-3AD203B41FA5}">
                      <a16:colId xmlns:a16="http://schemas.microsoft.com/office/drawing/2014/main" val="3065444654"/>
                    </a:ext>
                  </a:extLst>
                </a:gridCol>
              </a:tblGrid>
              <a:tr h="43579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trigger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role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argument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304046"/>
                  </a:ext>
                </a:extLst>
              </a:tr>
              <a:tr h="435794">
                <a:tc rowSpan="3"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Come</a:t>
                      </a:r>
                    </a:p>
                    <a:p>
                      <a:pPr algn="ctr"/>
                      <a:r>
                        <a:rPr lang="en-US" altLang="zh-CN" dirty="0"/>
                        <a:t>(Transport)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destination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Thailand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433693"/>
                  </a:ext>
                </a:extLst>
              </a:tr>
              <a:tr h="417010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2024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7429493"/>
                  </a:ext>
                </a:extLst>
              </a:tr>
              <a:tr h="416927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entity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participants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710317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9FF8E364-5687-5C4E-AA79-BDE0886808F9}"/>
              </a:ext>
            </a:extLst>
          </p:cNvPr>
          <p:cNvSpPr txBox="1"/>
          <p:nvPr/>
        </p:nvSpPr>
        <p:spPr>
          <a:xfrm>
            <a:off x="327111" y="436865"/>
            <a:ext cx="206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Example for EE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9884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3DF9B0B-6C97-1343-A416-E3644702F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370" y="1321214"/>
            <a:ext cx="10573259" cy="421557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9227C45-BEC7-6243-B7CE-03C1176D6197}"/>
              </a:ext>
            </a:extLst>
          </p:cNvPr>
          <p:cNvSpPr txBox="1"/>
          <p:nvPr/>
        </p:nvSpPr>
        <p:spPr>
          <a:xfrm>
            <a:off x="3273286" y="575492"/>
            <a:ext cx="5645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/>
              <a:t>An End-to-end Neural Model for IE(ONE</a:t>
            </a:r>
            <a:r>
              <a:rPr lang="en-US" altLang="zh-CN" dirty="0"/>
              <a:t>-IE)</a:t>
            </a:r>
            <a:r>
              <a:rPr lang="en" altLang="zh-CN" dirty="0"/>
              <a:t> </a:t>
            </a:r>
            <a:endParaRPr lang="en" altLang="zh-CN" dirty="0">
              <a:effectLst/>
            </a:endParaRPr>
          </a:p>
          <a:p>
            <a:endParaRPr kumimoji="1"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89A9353-CB17-8A45-BBBB-1827A8851B5A}"/>
              </a:ext>
            </a:extLst>
          </p:cNvPr>
          <p:cNvSpPr txBox="1"/>
          <p:nvPr/>
        </p:nvSpPr>
        <p:spPr>
          <a:xfrm>
            <a:off x="393106" y="390826"/>
            <a:ext cx="1700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One  method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E383B7C-84E6-5946-9D11-AD304FF00C90}"/>
              </a:ext>
            </a:extLst>
          </p:cNvPr>
          <p:cNvSpPr txBox="1"/>
          <p:nvPr/>
        </p:nvSpPr>
        <p:spPr>
          <a:xfrm>
            <a:off x="1260503" y="6219090"/>
            <a:ext cx="1045150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>
                <a:highlight>
                  <a:srgbClr val="FFFF00"/>
                </a:highlight>
              </a:rPr>
              <a:t>Ying Lin, Heng Ji, Fei Huang, </a:t>
            </a:r>
            <a:r>
              <a:rPr lang="en" altLang="zh-CN" sz="1400" dirty="0" err="1">
                <a:highlight>
                  <a:srgbClr val="FFFF00"/>
                </a:highlight>
              </a:rPr>
              <a:t>Lingfei</a:t>
            </a:r>
            <a:r>
              <a:rPr lang="en" altLang="zh-CN" sz="1400" dirty="0">
                <a:highlight>
                  <a:srgbClr val="FFFF00"/>
                </a:highlight>
              </a:rPr>
              <a:t> Wu. A Joint End-to-End Neural Model for Information Extraction with Global Features. ACL. 2020</a:t>
            </a:r>
            <a:r>
              <a:rPr lang="en" altLang="zh-CN" sz="1400" dirty="0"/>
              <a:t>.</a:t>
            </a:r>
            <a:br>
              <a:rPr lang="en" altLang="zh-CN" dirty="0"/>
            </a:br>
            <a:endParaRPr lang="en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214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121124-FFF8-D448-B38B-2BEDC641C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4892"/>
            <a:ext cx="9144000" cy="1154389"/>
          </a:xfrm>
        </p:spPr>
        <p:txBody>
          <a:bodyPr/>
          <a:lstStyle/>
          <a:p>
            <a:r>
              <a:rPr kumimoji="1" lang="en-US" altLang="zh-CN" dirty="0"/>
              <a:t>Challenge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0393DB-2116-504A-8988-418ACFA9BD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50315"/>
            <a:ext cx="9144000" cy="3812553"/>
          </a:xfrm>
        </p:spPr>
        <p:txBody>
          <a:bodyPr>
            <a:noAutofit/>
          </a:bodyPr>
          <a:lstStyle/>
          <a:p>
            <a:pPr algn="l"/>
            <a:r>
              <a:rPr kumimoji="1" lang="en" altLang="zh-CN" sz="3600" dirty="0"/>
              <a:t>How to encode the knowledge for better scene understanding?</a:t>
            </a:r>
          </a:p>
          <a:p>
            <a:pPr algn="l"/>
            <a:endParaRPr kumimoji="1" lang="en" altLang="zh-CN" sz="3600" dirty="0"/>
          </a:p>
          <a:p>
            <a:pPr marL="457200" indent="-457200" algn="l">
              <a:buFont typeface="+mj-lt"/>
              <a:buAutoNum type="arabicPeriod"/>
            </a:pPr>
            <a:r>
              <a:rPr kumimoji="1" lang="en" altLang="zh-CN" sz="2000" dirty="0">
                <a:solidFill>
                  <a:srgbClr val="FF0000"/>
                </a:solidFill>
              </a:rPr>
              <a:t>semantic structure knowledge such as dependency graph, AMR graph (Abstract Meaning Representation)</a:t>
            </a:r>
          </a:p>
          <a:p>
            <a:pPr marL="457200" indent="-457200" algn="l">
              <a:buFont typeface="+mj-lt"/>
              <a:buAutoNum type="arabicPeriod"/>
            </a:pPr>
            <a:r>
              <a:rPr kumimoji="1" lang="en" altLang="zh-CN" sz="2000" dirty="0"/>
              <a:t>document-level or corpus-level global context knowledge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186910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A6206B-FB70-3B44-A155-28936CC5A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2308" y="260974"/>
            <a:ext cx="8047383" cy="1325563"/>
          </a:xfrm>
        </p:spPr>
        <p:txBody>
          <a:bodyPr/>
          <a:lstStyle/>
          <a:p>
            <a:r>
              <a:rPr lang="en" altLang="zh-CN" dirty="0"/>
              <a:t>An AMR-guided framework for IE 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3E377A9-2FCC-C045-8260-998739967C06}"/>
              </a:ext>
            </a:extLst>
          </p:cNvPr>
          <p:cNvSpPr txBox="1"/>
          <p:nvPr/>
        </p:nvSpPr>
        <p:spPr>
          <a:xfrm>
            <a:off x="2584174" y="1533809"/>
            <a:ext cx="73947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en" altLang="zh-CN" i="1" dirty="0"/>
              <a:t>Example: Scott Peterson now faces death penalty because of murdering his wife Laci and their unborn son at their house. </a:t>
            </a:r>
            <a:endParaRPr lang="en" altLang="zh-CN" dirty="0"/>
          </a:p>
          <a:p>
            <a:endParaRPr lang="zh-CN" altLang="zh-CN" dirty="0"/>
          </a:p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F5C6A4-1DD5-7B4A-9EC4-5B9C8DD12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18" y="3011137"/>
            <a:ext cx="5127487" cy="31252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E254706-42CD-B649-A7D5-722D98806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5460" y="3011137"/>
            <a:ext cx="5611666" cy="301197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B23B096-89E8-5144-9551-89C0A3E8D806}"/>
              </a:ext>
            </a:extLst>
          </p:cNvPr>
          <p:cNvSpPr txBox="1"/>
          <p:nvPr/>
        </p:nvSpPr>
        <p:spPr>
          <a:xfrm>
            <a:off x="65091" y="6251597"/>
            <a:ext cx="120618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400" dirty="0" err="1">
                <a:highlight>
                  <a:srgbClr val="FFFF00"/>
                </a:highlight>
              </a:rPr>
              <a:t>Zixuan</a:t>
            </a:r>
            <a:r>
              <a:rPr lang="en" altLang="zh-CN" sz="1400" dirty="0">
                <a:highlight>
                  <a:srgbClr val="FFFF00"/>
                </a:highlight>
              </a:rPr>
              <a:t> Zhang and Heng Ji. “Abstract Meaning Representation Guided Graph Encoding and Decoding for Joint Information Extraction”. NAACL. 2021</a:t>
            </a:r>
            <a:br>
              <a:rPr lang="en" altLang="zh-CN" dirty="0"/>
            </a:br>
            <a:endParaRPr lang="en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1443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57795EC-12C4-FD44-A2F2-D8CBB7ABE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94" y="1876838"/>
            <a:ext cx="11895214" cy="203917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D938A00-2729-0D40-B244-9ED83CC87BC3}"/>
              </a:ext>
            </a:extLst>
          </p:cNvPr>
          <p:cNvSpPr txBox="1"/>
          <p:nvPr/>
        </p:nvSpPr>
        <p:spPr>
          <a:xfrm>
            <a:off x="666571" y="931492"/>
            <a:ext cx="4939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Comparison</a:t>
            </a:r>
            <a:r>
              <a:rPr kumimoji="1" lang="zh-CN" altLang="en-US" dirty="0"/>
              <a:t> </a:t>
            </a:r>
            <a:r>
              <a:rPr kumimoji="1" lang="en-US" altLang="zh-CN" dirty="0"/>
              <a:t>between </a:t>
            </a:r>
            <a:r>
              <a:rPr kumimoji="1" lang="en-US" altLang="zh-CN" dirty="0" err="1"/>
              <a:t>OneIE</a:t>
            </a:r>
            <a:r>
              <a:rPr kumimoji="1" lang="en-US" altLang="zh-CN" dirty="0"/>
              <a:t> and AMR-IE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6584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121124-FFF8-D448-B38B-2BEDC641C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4892"/>
            <a:ext cx="9144000" cy="1154389"/>
          </a:xfrm>
        </p:spPr>
        <p:txBody>
          <a:bodyPr/>
          <a:lstStyle/>
          <a:p>
            <a:r>
              <a:rPr kumimoji="1" lang="en-US" altLang="zh-CN" dirty="0"/>
              <a:t>Challenge 1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0393DB-2116-504A-8988-418ACFA9BD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50315"/>
            <a:ext cx="9144000" cy="3812553"/>
          </a:xfrm>
        </p:spPr>
        <p:txBody>
          <a:bodyPr>
            <a:noAutofit/>
          </a:bodyPr>
          <a:lstStyle/>
          <a:p>
            <a:pPr algn="l"/>
            <a:r>
              <a:rPr kumimoji="1" lang="en" altLang="zh-CN" sz="3600" dirty="0"/>
              <a:t>How to encode the knowledge for better scene understanding?</a:t>
            </a:r>
          </a:p>
          <a:p>
            <a:pPr algn="l"/>
            <a:endParaRPr kumimoji="1" lang="en" altLang="zh-CN" sz="3600" dirty="0"/>
          </a:p>
          <a:p>
            <a:pPr marL="457200" indent="-457200" algn="l">
              <a:buFont typeface="+mj-lt"/>
              <a:buAutoNum type="arabicPeriod"/>
            </a:pPr>
            <a:r>
              <a:rPr kumimoji="1" lang="en" altLang="zh-CN" sz="2000" dirty="0"/>
              <a:t>semantic structure knowledge such as dependency graph, AMR graph (Abstract Meaning Representation)</a:t>
            </a:r>
          </a:p>
          <a:p>
            <a:pPr marL="457200" indent="-457200" algn="l">
              <a:buFont typeface="+mj-lt"/>
              <a:buAutoNum type="arabicPeriod"/>
            </a:pPr>
            <a:r>
              <a:rPr kumimoji="1" lang="en" altLang="zh-CN" sz="2000" dirty="0">
                <a:solidFill>
                  <a:srgbClr val="FF0000"/>
                </a:solidFill>
              </a:rPr>
              <a:t>document-level or corpus-level global context knowledge</a:t>
            </a:r>
            <a:endParaRPr kumimoji="1" lang="zh-CN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24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1921</TotalTime>
  <Words>654</Words>
  <Application>Microsoft Macintosh PowerPoint</Application>
  <PresentationFormat>宽屏</PresentationFormat>
  <Paragraphs>97</Paragraphs>
  <Slides>24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等线</vt:lpstr>
      <vt:lpstr>等线 Light</vt:lpstr>
      <vt:lpstr>Arial</vt:lpstr>
      <vt:lpstr>Wingdings</vt:lpstr>
      <vt:lpstr>Office 主题​​</vt:lpstr>
      <vt:lpstr>Event Extraction</vt:lpstr>
      <vt:lpstr>What is an event?</vt:lpstr>
      <vt:lpstr>What is event extraction?</vt:lpstr>
      <vt:lpstr>PowerPoint 演示文稿</vt:lpstr>
      <vt:lpstr>PowerPoint 演示文稿</vt:lpstr>
      <vt:lpstr>Challenge 1</vt:lpstr>
      <vt:lpstr>An AMR-guided framework for IE </vt:lpstr>
      <vt:lpstr>PowerPoint 演示文稿</vt:lpstr>
      <vt:lpstr>Challenge 1</vt:lpstr>
      <vt:lpstr>Extending from Sentence-Level to Document-Level  </vt:lpstr>
      <vt:lpstr>Argument Linking for Document-level IE  </vt:lpstr>
      <vt:lpstr>PowerPoint 演示文稿</vt:lpstr>
      <vt:lpstr>Extending from Sentence-Level to Document-Level  </vt:lpstr>
      <vt:lpstr>QA-based Event Extraction  </vt:lpstr>
      <vt:lpstr>QA-based Event Extraction  </vt:lpstr>
      <vt:lpstr>Challenge 2</vt:lpstr>
      <vt:lpstr>Building a shared representation (semantic common space) </vt:lpstr>
      <vt:lpstr>Contrastive Pre-training for Event Extraction (CLEVE)  </vt:lpstr>
      <vt:lpstr>Challenge 2</vt:lpstr>
      <vt:lpstr>cross-lingual</vt:lpstr>
      <vt:lpstr>Challenge 2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an event?</dc:title>
  <dc:creator>Microsoft Office User</dc:creator>
  <cp:lastModifiedBy>Microsoft Office User</cp:lastModifiedBy>
  <cp:revision>8</cp:revision>
  <dcterms:created xsi:type="dcterms:W3CDTF">2021-11-21T06:07:05Z</dcterms:created>
  <dcterms:modified xsi:type="dcterms:W3CDTF">2021-11-27T12:34:29Z</dcterms:modified>
</cp:coreProperties>
</file>

<file path=docProps/thumbnail.jpeg>
</file>